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Thin"/>
      <p:regular r:id="rId44"/>
      <p:bold r:id="rId45"/>
      <p:italic r:id="rId46"/>
      <p:boldItalic r:id="rId47"/>
    </p:embeddedFont>
    <p:embeddedFont>
      <p:font typeface="Roboto Medium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Roboto Mono Light"/>
      <p:regular r:id="rId56"/>
      <p:bold r:id="rId57"/>
      <p:italic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C697D98-0820-445D-8C32-B719537BBBC1}">
  <a:tblStyle styleId="{8C697D98-0820-445D-8C32-B719537BBB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Thin-regular.fntdata"/><Relationship Id="rId43" Type="http://schemas.openxmlformats.org/officeDocument/2006/relationships/slide" Target="slides/slide38.xml"/><Relationship Id="rId46" Type="http://schemas.openxmlformats.org/officeDocument/2006/relationships/font" Target="fonts/RobotoThin-italic.fntdata"/><Relationship Id="rId45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regular.fntdata"/><Relationship Id="rId47" Type="http://schemas.openxmlformats.org/officeDocument/2006/relationships/font" Target="fonts/RobotoThin-boldItalic.fntdata"/><Relationship Id="rId49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5.xml"/><Relationship Id="rId64" Type="http://schemas.openxmlformats.org/officeDocument/2006/relationships/font" Target="fonts/RobotoMono-regular.fnt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7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65" Type="http://schemas.openxmlformats.org/officeDocument/2006/relationships/font" Target="fonts/RobotoMon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RobotoMono-boldItalic.fntdata"/><Relationship Id="rId60" Type="http://schemas.openxmlformats.org/officeDocument/2006/relationships/font" Target="fonts/RobotoLigh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boldItalic.fntdata"/><Relationship Id="rId50" Type="http://schemas.openxmlformats.org/officeDocument/2006/relationships/font" Target="fonts/RobotoMedium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Light-bold.fntdata"/><Relationship Id="rId12" Type="http://schemas.openxmlformats.org/officeDocument/2006/relationships/slide" Target="slides/slide7.xml"/><Relationship Id="rId56" Type="http://schemas.openxmlformats.org/officeDocument/2006/relationships/font" Target="fonts/RobotoMonoLight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56d1f80ce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56d1f80c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556d1f80ce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556d1f80ce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556d1f80ce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556d1f80ce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56d1f80ce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56d1f80ce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5566ddc87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5566ddc87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56d1f80ce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56d1f80c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556d1f80ce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556d1f80ce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566ddc87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566ddc87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56d1f80ce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56d1f80ce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62487c06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62487c06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249e5d8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249e5d8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62487c06a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62487c06a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2487c06a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2487c06a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2487c06a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62487c06a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62487c06a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62487c06a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62487c06a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62487c06a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62487c06a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62487c06a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566ddc87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566ddc87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5566ddc87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5566ddc87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5566ddc87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5566ddc87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556d1f80ce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556d1f80ce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5566ddc87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5566ddc8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566ddc87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5566ddc87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566ddc87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566ddc87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566ddc87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566ddc87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566ddc87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566ddc87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566ddc87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566ddc87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556d1f80ce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556d1f80ce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56d1f80ce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56d1f80ce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56d1f80ce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56d1f80ce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4d189b684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4d189b68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566ddc8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566ddc8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6c32e004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6c32e004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c32e0047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c32e0047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6c32e0047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6c32e0047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6c32e0047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6c32e0047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56d1f80ce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56d1f80ce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5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2.png"/><Relationship Id="rId4" Type="http://schemas.openxmlformats.org/officeDocument/2006/relationships/image" Target="../media/image113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5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74.png"/><Relationship Id="rId7" Type="http://schemas.openxmlformats.org/officeDocument/2006/relationships/image" Target="../media/image68.png"/><Relationship Id="rId8" Type="http://schemas.openxmlformats.org/officeDocument/2006/relationships/image" Target="../media/image6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86.png"/><Relationship Id="rId4" Type="http://schemas.openxmlformats.org/officeDocument/2006/relationships/image" Target="../media/image82.png"/><Relationship Id="rId5" Type="http://schemas.openxmlformats.org/officeDocument/2006/relationships/image" Target="../media/image81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0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5" Type="http://schemas.openxmlformats.org/officeDocument/2006/relationships/image" Target="../media/image85.png"/><Relationship Id="rId6" Type="http://schemas.openxmlformats.org/officeDocument/2006/relationships/image" Target="../media/image92.png"/><Relationship Id="rId7" Type="http://schemas.openxmlformats.org/officeDocument/2006/relationships/image" Target="../media/image84.png"/><Relationship Id="rId8" Type="http://schemas.openxmlformats.org/officeDocument/2006/relationships/image" Target="../media/image8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98.png"/><Relationship Id="rId7" Type="http://schemas.openxmlformats.org/officeDocument/2006/relationships/image" Target="../media/image94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5.png"/><Relationship Id="rId6" Type="http://schemas.openxmlformats.org/officeDocument/2006/relationships/image" Target="../media/image1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2 Day 3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71800" y="1732400"/>
            <a:ext cx="8600400" cy="7572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Payloads and Meterpreter</a:t>
            </a:r>
            <a:endParaRPr/>
          </a:p>
        </p:txBody>
      </p:sp>
      <p:sp>
        <p:nvSpPr>
          <p:cNvPr id="1021" name="Google Shape;1021;p5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Hashes</a:t>
            </a:r>
            <a:endParaRPr/>
          </a:p>
        </p:txBody>
      </p:sp>
      <p:sp>
        <p:nvSpPr>
          <p:cNvPr id="1121" name="Google Shape;112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Crack Password Hashes</a:t>
            </a:r>
            <a:endParaRPr/>
          </a:p>
        </p:txBody>
      </p:sp>
      <p:sp>
        <p:nvSpPr>
          <p:cNvPr id="1122" name="Google Shape;1122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3" name="Google Shape;1123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1"/>
          <p:cNvSpPr/>
          <p:nvPr/>
        </p:nvSpPr>
        <p:spPr>
          <a:xfrm flipH="1">
            <a:off x="3386210" y="1411163"/>
            <a:ext cx="2104200" cy="1910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The software </a:t>
            </a:r>
            <a:r>
              <a:rPr lang="en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 create passwords, hashes those passwords and, then compares each hash to the list of hashes it was given. </a:t>
            </a:r>
            <a:endParaRPr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5" name="Google Shape;1125;p61"/>
          <p:cNvGrpSpPr/>
          <p:nvPr/>
        </p:nvGrpSpPr>
        <p:grpSpPr>
          <a:xfrm>
            <a:off x="1284490" y="1411163"/>
            <a:ext cx="2104252" cy="1910046"/>
            <a:chOff x="1126863" y="2013875"/>
            <a:chExt cx="1944600" cy="1569600"/>
          </a:xfrm>
        </p:grpSpPr>
        <p:sp>
          <p:nvSpPr>
            <p:cNvPr id="1126" name="Google Shape;1126;p6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1"/>
            <p:cNvSpPr txBox="1"/>
            <p:nvPr/>
          </p:nvSpPr>
          <p:spPr>
            <a:xfrm>
              <a:off x="1320673" y="2220722"/>
              <a:ext cx="1531200" cy="10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FEFE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Modern password cracking software works by first taking in  a list of hashes as input. </a:t>
              </a:r>
              <a:endParaRPr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8" name="Google Shape;1128;p61"/>
          <p:cNvSpPr/>
          <p:nvPr/>
        </p:nvSpPr>
        <p:spPr>
          <a:xfrm>
            <a:off x="5487713" y="1411175"/>
            <a:ext cx="2371800" cy="1910100"/>
          </a:xfrm>
          <a:prstGeom prst="round2DiagRect">
            <a:avLst>
              <a:gd fmla="val 0" name="adj1"/>
              <a:gd fmla="val 17764" name="adj2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7145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If it matches a hash, it outputs which password was used to create the hash.</a:t>
            </a:r>
            <a:endParaRPr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9" name="Google Shape;1129;p61"/>
          <p:cNvGrpSpPr/>
          <p:nvPr/>
        </p:nvGrpSpPr>
        <p:grpSpPr>
          <a:xfrm>
            <a:off x="3151199" y="2147089"/>
            <a:ext cx="415013" cy="438543"/>
            <a:chOff x="4858109" y="2631368"/>
            <a:chExt cx="316442" cy="315000"/>
          </a:xfrm>
        </p:grpSpPr>
        <p:sp>
          <p:nvSpPr>
            <p:cNvPr id="1130" name="Google Shape;1130;p6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132" name="Google Shape;1132;p61"/>
          <p:cNvGrpSpPr/>
          <p:nvPr/>
        </p:nvGrpSpPr>
        <p:grpSpPr>
          <a:xfrm>
            <a:off x="5313232" y="2147089"/>
            <a:ext cx="415013" cy="438543"/>
            <a:chOff x="4858109" y="2631368"/>
            <a:chExt cx="316442" cy="315000"/>
          </a:xfrm>
        </p:grpSpPr>
        <p:sp>
          <p:nvSpPr>
            <p:cNvPr id="1133" name="Google Shape;1133;p6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sp>
        <p:nvSpPr>
          <p:cNvPr id="1135" name="Google Shape;1135;p61"/>
          <p:cNvSpPr txBox="1"/>
          <p:nvPr/>
        </p:nvSpPr>
        <p:spPr>
          <a:xfrm>
            <a:off x="1992375" y="3649200"/>
            <a:ext cx="5673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Applications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should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‘salt’ the passwords!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Salting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the process of adding characters to your password before hashing it, in order to create longer strings, therefore making it longer for an attacker to brute force crack it.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36" name="Google Shape;11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00" y="3756700"/>
            <a:ext cx="872973" cy="87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2"/>
          <p:cNvSpPr txBox="1"/>
          <p:nvPr>
            <p:ph type="title"/>
          </p:nvPr>
        </p:nvSpPr>
        <p:spPr>
          <a:xfrm>
            <a:off x="2544050" y="1545675"/>
            <a:ext cx="55410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4292E"/>
                </a:solidFill>
                <a:highlight>
                  <a:srgbClr val="FFFFFF"/>
                </a:highlight>
              </a:rPr>
              <a:t>In class, we’ll use John the Ripper, a popular tool used to crack a wide variety of hashes.</a:t>
            </a:r>
            <a:endParaRPr sz="3000"/>
          </a:p>
        </p:txBody>
      </p:sp>
      <p:sp>
        <p:nvSpPr>
          <p:cNvPr id="1142" name="Google Shape;1142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3" name="Google Shape;1143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Password Cracking with John the Ripper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56" name="Google Shape;115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7" name="Google Shape;1157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Cracking Password Hashes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exercise, you will use John the Ripper to crack passwords that you dumped from the </a:t>
            </a:r>
            <a:r>
              <a:rPr lang="en" sz="1600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dvwa</a:t>
            </a: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database</a:t>
            </a:r>
            <a:endParaRPr sz="16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5"/>
          <p:cNvSpPr txBox="1"/>
          <p:nvPr/>
        </p:nvSpPr>
        <p:spPr>
          <a:xfrm>
            <a:off x="2693225" y="3595600"/>
            <a:ext cx="35679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Cracking Password Hashes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Across Interfaces</a:t>
            </a:r>
            <a:endParaRPr/>
          </a:p>
        </p:txBody>
      </p:sp>
      <p:sp>
        <p:nvSpPr>
          <p:cNvPr id="1171" name="Google Shape;117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2" name="Google Shape;1172;p6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7"/>
          <p:cNvSpPr txBox="1"/>
          <p:nvPr>
            <p:ph type="title"/>
          </p:nvPr>
        </p:nvSpPr>
        <p:spPr>
          <a:xfrm>
            <a:off x="2544050" y="1545675"/>
            <a:ext cx="52473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Now we’ll learn how to use gathered IP addresses to identify, scan, and ultimately pivot into previously inaccessible subnets.</a:t>
            </a:r>
            <a:endParaRPr sz="2400"/>
          </a:p>
        </p:txBody>
      </p:sp>
      <p:sp>
        <p:nvSpPr>
          <p:cNvPr id="1179" name="Google Shape;117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0" name="Google Shape;1180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86" name="Google Shape;1186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7" name="Google Shape;1187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Scanning Across Interfaces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In this activity, you will connect to an machine with an open port, use Nmap to perform a service scan of a new network and then interpret the results in order to identify a new host.  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Refer to the specific instructions sent by the instructor.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</a:rPr>
              <a:t>Do not refer to lab instructions. </a:t>
            </a:r>
            <a:endParaRPr sz="18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4" name="Google Shape;1194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9"/>
          <p:cNvSpPr txBox="1"/>
          <p:nvPr/>
        </p:nvSpPr>
        <p:spPr>
          <a:xfrm>
            <a:off x="2688900" y="3595600"/>
            <a:ext cx="37662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Scanning Across Interfaces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01" name="Google Shape;1201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4292E"/>
                </a:solidFill>
              </a:rPr>
              <a:t>Use nmap to scan the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>
                <a:solidFill>
                  <a:srgbClr val="24292E"/>
                </a:solidFill>
              </a:rPr>
              <a:t> network.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02" name="Google Shape;120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‹#›</a:t>
            </a:fld>
            <a:endParaRPr sz="1600"/>
          </a:p>
        </p:txBody>
      </p:sp>
      <p:sp>
        <p:nvSpPr>
          <p:cNvPr id="1203" name="Google Shape;1203;p70"/>
          <p:cNvSpPr txBox="1"/>
          <p:nvPr>
            <p:ph idx="1" type="subTitle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04" name="Google Shape;1204;p70"/>
          <p:cNvSpPr txBox="1"/>
          <p:nvPr>
            <p:ph idx="1" type="subTitle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05" name="Google Shape;1205;p70"/>
          <p:cNvSpPr txBox="1"/>
          <p:nvPr>
            <p:ph idx="1" type="subTitle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27" name="Google Shape;1027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028" name="Google Shape;1028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/>
          <p:nvPr/>
        </p:nvSpPr>
        <p:spPr>
          <a:xfrm>
            <a:off x="1346400" y="2239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3"/>
          <p:cNvSpPr txBox="1"/>
          <p:nvPr>
            <p:ph idx="1" type="subTitle"/>
          </p:nvPr>
        </p:nvSpPr>
        <p:spPr>
          <a:xfrm>
            <a:off x="6075" y="2258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malicious using msfvenom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53"/>
          <p:cNvSpPr/>
          <p:nvPr/>
        </p:nvSpPr>
        <p:spPr>
          <a:xfrm>
            <a:off x="1346400" y="3091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1346400" y="3934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3"/>
          <p:cNvSpPr txBox="1"/>
          <p:nvPr>
            <p:ph idx="2" type="subTitle"/>
          </p:nvPr>
        </p:nvSpPr>
        <p:spPr>
          <a:xfrm>
            <a:off x="-18450" y="3100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 files to compromised hosts via HTTP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3"/>
          <p:cNvSpPr txBox="1"/>
          <p:nvPr>
            <p:ph idx="3" type="subTitle"/>
          </p:nvPr>
        </p:nvSpPr>
        <p:spPr>
          <a:xfrm>
            <a:off x="-6150" y="3912188"/>
            <a:ext cx="91686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Metasploit modules through backgrounded Meterpreter sessions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6" name="Google Shape;1036;p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3618" y="2263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3618" y="30878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3618" y="39169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3"/>
          <p:cNvSpPr/>
          <p:nvPr/>
        </p:nvSpPr>
        <p:spPr>
          <a:xfrm>
            <a:off x="1358625" y="1415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3"/>
          <p:cNvSpPr txBox="1"/>
          <p:nvPr>
            <p:ph idx="4" type="subTitle"/>
          </p:nvPr>
        </p:nvSpPr>
        <p:spPr>
          <a:xfrm>
            <a:off x="-6150" y="14072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Crack password hashes using John the Ripper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1" name="Google Shape;1041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5843" y="13976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11" name="Google Shape;1211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Use nmap to scan the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>
                <a:solidFill>
                  <a:srgbClr val="24292E"/>
                </a:solidFill>
              </a:rPr>
              <a:t> network.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12" name="Google Shape;121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‹#›</a:t>
            </a:fld>
            <a:endParaRPr sz="1600"/>
          </a:p>
        </p:txBody>
      </p:sp>
      <p:sp>
        <p:nvSpPr>
          <p:cNvPr id="1213" name="Google Shape;1213;p71"/>
          <p:cNvSpPr txBox="1"/>
          <p:nvPr>
            <p:ph idx="3" type="body"/>
          </p:nvPr>
        </p:nvSpPr>
        <p:spPr>
          <a:xfrm>
            <a:off x="0" y="1081638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-sV 198.51.100.0/24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4" name="Google Shape;1214;p71"/>
          <p:cNvSpPr txBox="1"/>
          <p:nvPr>
            <p:ph idx="1" type="subTitle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16" name="Google Shape;1216;p71"/>
          <p:cNvSpPr txBox="1"/>
          <p:nvPr>
            <p:ph idx="1" type="subTitle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22" name="Google Shape;1222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Use nmap to scan the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>
                <a:solidFill>
                  <a:srgbClr val="24292E"/>
                </a:solidFill>
              </a:rPr>
              <a:t> network.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23" name="Google Shape;1223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‹#›</a:t>
            </a:fld>
            <a:endParaRPr sz="1600"/>
          </a:p>
        </p:txBody>
      </p:sp>
      <p:sp>
        <p:nvSpPr>
          <p:cNvPr id="1224" name="Google Shape;1224;p72"/>
          <p:cNvSpPr txBox="1"/>
          <p:nvPr>
            <p:ph idx="3" type="body"/>
          </p:nvPr>
        </p:nvSpPr>
        <p:spPr>
          <a:xfrm>
            <a:off x="0" y="1081638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-sV 198.51.100.0/24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5" name="Google Shape;1225;p72"/>
          <p:cNvSpPr txBox="1"/>
          <p:nvPr>
            <p:ph idx="1" type="subTitle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26" name="Google Shape;1226;p72"/>
          <p:cNvSpPr txBox="1"/>
          <p:nvPr>
            <p:ph idx="3" type="body"/>
          </p:nvPr>
        </p:nvSpPr>
        <p:spPr>
          <a:xfrm>
            <a:off x="-12300" y="2187363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ssh msfadmin@198.51.100.1.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 Use the password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msfadmin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.</a:t>
            </a:r>
            <a:endParaRPr sz="1600">
              <a:solidFill>
                <a:srgbClr val="24292E"/>
              </a:solidFill>
              <a:highlight>
                <a:srgbClr val="FFFF00"/>
              </a:highlight>
            </a:endParaRPr>
          </a:p>
        </p:txBody>
      </p:sp>
      <p:sp>
        <p:nvSpPr>
          <p:cNvPr id="1227" name="Google Shape;1227;p72"/>
          <p:cNvSpPr txBox="1"/>
          <p:nvPr>
            <p:ph idx="1" type="subTitle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28" name="Google Shape;1228;p72"/>
          <p:cNvSpPr txBox="1"/>
          <p:nvPr>
            <p:ph idx="1" type="subTitle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34" name="Google Shape;1234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Use nmap to scan the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>
                <a:solidFill>
                  <a:srgbClr val="24292E"/>
                </a:solidFill>
              </a:rPr>
              <a:t> network.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35" name="Google Shape;1235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‹#›</a:t>
            </a:fld>
            <a:endParaRPr sz="1600"/>
          </a:p>
        </p:txBody>
      </p:sp>
      <p:sp>
        <p:nvSpPr>
          <p:cNvPr id="1236" name="Google Shape;1236;p73"/>
          <p:cNvSpPr txBox="1"/>
          <p:nvPr>
            <p:ph idx="3" type="body"/>
          </p:nvPr>
        </p:nvSpPr>
        <p:spPr>
          <a:xfrm>
            <a:off x="0" y="1081638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-sV 198.51.100.0/24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7" name="Google Shape;1237;p73"/>
          <p:cNvSpPr txBox="1"/>
          <p:nvPr>
            <p:ph idx="1" type="subTitle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38" name="Google Shape;1238;p73"/>
          <p:cNvSpPr txBox="1"/>
          <p:nvPr>
            <p:ph idx="3" type="body"/>
          </p:nvPr>
        </p:nvSpPr>
        <p:spPr>
          <a:xfrm>
            <a:off x="-12300" y="2187363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ssh msfadmin@198.51.100.1.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 Use the password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msfadmin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.</a:t>
            </a:r>
            <a:endParaRPr sz="1600">
              <a:solidFill>
                <a:srgbClr val="24292E"/>
              </a:solidFill>
              <a:highlight>
                <a:srgbClr val="FFFF00"/>
              </a:highlight>
            </a:endParaRPr>
          </a:p>
        </p:txBody>
      </p:sp>
      <p:sp>
        <p:nvSpPr>
          <p:cNvPr id="1239" name="Google Shape;1239;p73"/>
          <p:cNvSpPr txBox="1"/>
          <p:nvPr>
            <p:ph idx="1" type="subTitle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40" name="Google Shape;1240;p73"/>
          <p:cNvSpPr txBox="1"/>
          <p:nvPr>
            <p:ph idx="3" type="body"/>
          </p:nvPr>
        </p:nvSpPr>
        <p:spPr>
          <a:xfrm>
            <a:off x="-12300" y="32222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ifconfig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. The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eth0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 interface has IP address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10.10.10.200.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1" name="Google Shape;1241;p73"/>
          <p:cNvSpPr txBox="1"/>
          <p:nvPr>
            <p:ph idx="1" type="subTitle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47" name="Google Shape;1247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Use nmap to scan the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198.51.100.0/24</a:t>
            </a:r>
            <a:r>
              <a:rPr lang="en" sz="1600">
                <a:solidFill>
                  <a:srgbClr val="24292E"/>
                </a:solidFill>
              </a:rPr>
              <a:t> network.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48" name="Google Shape;1248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‹#›</a:t>
            </a:fld>
            <a:endParaRPr sz="1600"/>
          </a:p>
        </p:txBody>
      </p:sp>
      <p:sp>
        <p:nvSpPr>
          <p:cNvPr id="1249" name="Google Shape;1249;p74"/>
          <p:cNvSpPr txBox="1"/>
          <p:nvPr>
            <p:ph idx="3" type="body"/>
          </p:nvPr>
        </p:nvSpPr>
        <p:spPr>
          <a:xfrm>
            <a:off x="0" y="1081638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-sV 198.51.100.0/24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0" name="Google Shape;1250;p74"/>
          <p:cNvSpPr txBox="1"/>
          <p:nvPr>
            <p:ph idx="1" type="subTitle"/>
          </p:nvPr>
        </p:nvSpPr>
        <p:spPr>
          <a:xfrm>
            <a:off x="0" y="14873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SSH to connect to the IP that has SSH Running on port 22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(Should be </a:t>
            </a:r>
            <a:r>
              <a:rPr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198.51.100.1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51" name="Google Shape;1251;p74"/>
          <p:cNvSpPr txBox="1"/>
          <p:nvPr>
            <p:ph idx="3" type="body"/>
          </p:nvPr>
        </p:nvSpPr>
        <p:spPr>
          <a:xfrm>
            <a:off x="-12300" y="2187363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ssh msfadmin@198.51.100.1.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 Use the password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msfadmin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.</a:t>
            </a:r>
            <a:endParaRPr sz="1600">
              <a:solidFill>
                <a:srgbClr val="24292E"/>
              </a:solidFill>
              <a:highlight>
                <a:srgbClr val="FFFF00"/>
              </a:highlight>
            </a:endParaRPr>
          </a:p>
        </p:txBody>
      </p:sp>
      <p:sp>
        <p:nvSpPr>
          <p:cNvPr id="1252" name="Google Shape;1252;p74"/>
          <p:cNvSpPr txBox="1"/>
          <p:nvPr>
            <p:ph idx="1" type="subTitle"/>
          </p:nvPr>
        </p:nvSpPr>
        <p:spPr>
          <a:xfrm>
            <a:off x="0" y="2682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Display the IP addresses of your attached interfaces.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53" name="Google Shape;1253;p74"/>
          <p:cNvSpPr txBox="1"/>
          <p:nvPr>
            <p:ph idx="3" type="body"/>
          </p:nvPr>
        </p:nvSpPr>
        <p:spPr>
          <a:xfrm>
            <a:off x="-12300" y="32222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ifconfig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. The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eth0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 interface has IP address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10.10.10.200.</a:t>
            </a:r>
            <a:endParaRPr sz="16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4" name="Google Shape;1254;p74"/>
          <p:cNvSpPr txBox="1"/>
          <p:nvPr>
            <p:ph idx="1" type="subTitle"/>
          </p:nvPr>
        </p:nvSpPr>
        <p:spPr>
          <a:xfrm>
            <a:off x="0" y="369873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Inspect the results. You should have identified one new host.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55" name="Google Shape;1255;p74"/>
          <p:cNvSpPr txBox="1"/>
          <p:nvPr>
            <p:ph idx="3" type="body"/>
          </p:nvPr>
        </p:nvSpPr>
        <p:spPr>
          <a:xfrm>
            <a:off x="-12300" y="4085713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The new host should be 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10.10.10.100.</a:t>
            </a:r>
            <a:endParaRPr sz="16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61" name="Google Shape;1261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Use Ncat to banner-grab the FTP and HTTP servers on the new host. 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62" name="Google Shape;1262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Scanning Across Interfaces Solutions </a:t>
            </a:r>
            <a:endParaRPr sz="1600"/>
          </a:p>
        </p:txBody>
      </p:sp>
      <p:sp>
        <p:nvSpPr>
          <p:cNvPr id="1268" name="Google Shape;1268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Use Ncat to banner-grab the FTP and HTTP servers on the new host. 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69" name="Google Shape;1269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/>
              <a:t>‹#›</a:t>
            </a:fld>
            <a:endParaRPr sz="1600"/>
          </a:p>
        </p:txBody>
      </p:sp>
      <p:sp>
        <p:nvSpPr>
          <p:cNvPr id="1270" name="Google Shape;1270;p76"/>
          <p:cNvSpPr txBox="1"/>
          <p:nvPr>
            <p:ph idx="3" type="body"/>
          </p:nvPr>
        </p:nvSpPr>
        <p:spPr>
          <a:xfrm>
            <a:off x="0" y="1081638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rgbClr val="24292E"/>
                </a:solidFill>
              </a:rPr>
              <a:t>To banner-grab the web server, run: </a:t>
            </a:r>
            <a:r>
              <a:rPr b="1"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nc 10.10.10.100 80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,</a:t>
            </a:r>
            <a:r>
              <a:rPr lang="en" sz="1600">
                <a:solidFill>
                  <a:srgbClr val="24292E"/>
                </a:solidFill>
              </a:rPr>
              <a:t> </a:t>
            </a:r>
            <a:endParaRPr sz="16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then send: </a:t>
            </a:r>
            <a:r>
              <a:rPr b="1"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HEAD / HTTP/1.1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24292E"/>
                </a:solidFill>
              </a:rPr>
              <a:t> </a:t>
            </a:r>
            <a:endParaRPr sz="16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Press </a:t>
            </a:r>
            <a:r>
              <a:rPr lang="en" sz="16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Enter</a:t>
            </a:r>
            <a:r>
              <a:rPr lang="en" sz="1600">
                <a:solidFill>
                  <a:srgbClr val="24292E"/>
                </a:solidFill>
              </a:rPr>
              <a:t> twice to get a response.</a:t>
            </a:r>
            <a:endParaRPr sz="16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rgbClr val="24292E"/>
                </a:solidFill>
              </a:rPr>
              <a:t>To banner-grab the FTP server, run: </a:t>
            </a:r>
            <a:r>
              <a:rPr b="1" lang="en" sz="16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nc 10.10.10.100 21</a:t>
            </a:r>
            <a:r>
              <a:rPr lang="en" sz="1600">
                <a:solidFill>
                  <a:srgbClr val="24292E"/>
                </a:solidFill>
                <a:highlight>
                  <a:srgbClr val="FFFF00"/>
                </a:highlight>
              </a:rPr>
              <a:t>,</a:t>
            </a:r>
            <a:r>
              <a:rPr lang="en" sz="1600">
                <a:solidFill>
                  <a:srgbClr val="24292E"/>
                </a:solidFill>
              </a:rPr>
              <a:t> </a:t>
            </a:r>
            <a:endParaRPr sz="16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then wait until the connection times out (about 30 seconds).</a:t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6" name="Google Shape;127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John the Ripper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Malicious Binaries</a:t>
            </a:r>
            <a:endParaRPr/>
          </a:p>
        </p:txBody>
      </p:sp>
      <p:sp>
        <p:nvSpPr>
          <p:cNvPr id="1283" name="Google Shape;1283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4" name="Google Shape;1284;p7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5" name="Google Shape;1285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Malicious Binaries</a:t>
            </a:r>
            <a:endParaRPr/>
          </a:p>
        </p:txBody>
      </p:sp>
      <p:sp>
        <p:nvSpPr>
          <p:cNvPr id="1291" name="Google Shape;1291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Meterpreter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makes it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easy to perform complicated tasks that simple SSH shells cannot complete. </a:t>
            </a:r>
            <a:endParaRPr/>
          </a:p>
        </p:txBody>
      </p:sp>
      <p:sp>
        <p:nvSpPr>
          <p:cNvPr id="1292" name="Google Shape;129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3" name="Google Shape;1293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79"/>
          <p:cNvSpPr txBox="1"/>
          <p:nvPr>
            <p:ph idx="3" type="body"/>
          </p:nvPr>
        </p:nvSpPr>
        <p:spPr>
          <a:xfrm>
            <a:off x="175" y="1551975"/>
            <a:ext cx="9144000" cy="3354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has built-in commands and pentesting features that allow for: 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Easily uploading and downloading files on a target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Switching between Meterpreter shells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Running Metasploit modules to a remote host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Meterpreter is difficult to detect and leaves minimal traces due to: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Running entirely on memory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Not starting any new processes on a target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-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Encrypting all communication to / from a target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95" name="Google Shape;12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419" y="2487400"/>
            <a:ext cx="2486250" cy="236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660000" dist="57150">
              <a:srgbClr val="FF0000">
                <a:alpha val="78000"/>
              </a:srgbClr>
            </a:outerShdw>
          </a:effectLst>
        </p:spPr>
      </p:pic>
      <p:pic>
        <p:nvPicPr>
          <p:cNvPr id="1296" name="Google Shape;129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419" y="2487400"/>
            <a:ext cx="2486250" cy="2362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620000" dist="57150">
              <a:srgbClr val="1155CC">
                <a:alpha val="92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Creating Malicious Binaries</a:t>
            </a:r>
            <a:endParaRPr/>
          </a:p>
        </p:txBody>
      </p:sp>
      <p:sp>
        <p:nvSpPr>
          <p:cNvPr id="1302" name="Google Shape;1302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steps of a Meterpreter session:</a:t>
            </a:r>
            <a:endParaRPr/>
          </a:p>
        </p:txBody>
      </p:sp>
      <p:sp>
        <p:nvSpPr>
          <p:cNvPr id="1303" name="Google Shape;1303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4" name="Google Shape;1304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8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Exploiting the Target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6" name="Google Shape;1306;p8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Uploading a Meterpreter payload on the Target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7" name="Google Shape;1307;p8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Start a TCP Listener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8" name="Google Shape;1308;p8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Execute the Meterpreter Payload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Cracking Password Hashes</a:t>
            </a:r>
            <a:endParaRPr/>
          </a:p>
        </p:txBody>
      </p:sp>
      <p:sp>
        <p:nvSpPr>
          <p:cNvPr id="1047" name="Google Shape;104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5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4" name="Google Shape;1314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8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Creating Malicious Binaries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316" name="Google Shape;1316;p81"/>
          <p:cNvSpPr txBox="1"/>
          <p:nvPr>
            <p:ph type="title"/>
          </p:nvPr>
        </p:nvSpPr>
        <p:spPr>
          <a:xfrm>
            <a:off x="2600600" y="837775"/>
            <a:ext cx="4467000" cy="19053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msfvenon 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Uploading the Payload Starting a Listener 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Executing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the Payload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327" name="Google Shape;132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8" name="Google Shape;1328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Creating Malicious Binaries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create a reverse tcp connection using MSFvenom.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5" name="Google Shape;1335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84"/>
          <p:cNvSpPr txBox="1"/>
          <p:nvPr/>
        </p:nvSpPr>
        <p:spPr>
          <a:xfrm>
            <a:off x="2600700" y="3595600"/>
            <a:ext cx="39426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Creating Malicious Binaries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8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Session</a:t>
            </a:r>
            <a:endParaRPr/>
          </a:p>
        </p:txBody>
      </p:sp>
      <p:sp>
        <p:nvSpPr>
          <p:cNvPr id="1342" name="Google Shape;134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3" name="Google Shape;1343;p8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4" name="Google Shape;1344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Session</a:t>
            </a:r>
            <a:endParaRPr/>
          </a:p>
        </p:txBody>
      </p:sp>
      <p:sp>
        <p:nvSpPr>
          <p:cNvPr id="1350" name="Google Shape;1350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Once you have a meterpreter session open in the background, you have two options: </a:t>
            </a:r>
            <a:endParaRPr/>
          </a:p>
        </p:txBody>
      </p:sp>
      <p:sp>
        <p:nvSpPr>
          <p:cNvPr id="1351" name="Google Shape;1351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2" name="Google Shape;135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6"/>
          <p:cNvSpPr/>
          <p:nvPr/>
        </p:nvSpPr>
        <p:spPr>
          <a:xfrm>
            <a:off x="1350664" y="1636588"/>
            <a:ext cx="6902100" cy="976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Keep the session in the background and use the connection to run Metasploit modules on the victim machine.</a:t>
            </a:r>
            <a:endParaRPr sz="1800"/>
          </a:p>
        </p:txBody>
      </p:sp>
      <p:pic>
        <p:nvPicPr>
          <p:cNvPr id="1354" name="Google Shape;1354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573450" y="1705444"/>
            <a:ext cx="684863" cy="839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86"/>
          <p:cNvSpPr/>
          <p:nvPr/>
        </p:nvSpPr>
        <p:spPr>
          <a:xfrm>
            <a:off x="1350674" y="2906400"/>
            <a:ext cx="6902100" cy="976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Connect to the session directly and use Meterpreter to manually explore the target.</a:t>
            </a:r>
            <a:endParaRPr sz="1800"/>
          </a:p>
        </p:txBody>
      </p:sp>
      <p:pic>
        <p:nvPicPr>
          <p:cNvPr id="1356" name="Google Shape;1356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573450" y="2975255"/>
            <a:ext cx="684872" cy="8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2" name="Google Shape;1362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8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Meterpreter Sessions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364" name="Google Shape;1364;p87"/>
          <p:cNvSpPr txBox="1"/>
          <p:nvPr>
            <p:ph type="title"/>
          </p:nvPr>
        </p:nvSpPr>
        <p:spPr>
          <a:xfrm>
            <a:off x="2600600" y="837775"/>
            <a:ext cx="3219300" cy="19053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Listing Sessions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Running modules through 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ession 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Basics </a:t>
            </a:r>
            <a:endParaRPr/>
          </a:p>
        </p:txBody>
      </p:sp>
      <p:sp>
        <p:nvSpPr>
          <p:cNvPr id="1370" name="Google Shape;1370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Running commands with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session -i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1" name="Google Shape;1371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2" name="Google Shape;1372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73" name="Google Shape;1373;p88"/>
          <p:cNvGraphicFramePr/>
          <p:nvPr/>
        </p:nvGraphicFramePr>
        <p:xfrm>
          <a:off x="720600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{8C697D98-0820-445D-8C32-B719537BBBC1}</a:tableStyleId>
              </a:tblPr>
              <a:tblGrid>
                <a:gridCol w="1417375"/>
                <a:gridCol w="5821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Command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Action</a:t>
                      </a:r>
                      <a:endParaRPr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?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prints Meterpreter's help page, which lists all possible commands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getuid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Gets user ID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getwd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Gets current working directory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ifconfig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Prints the victim's network information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sysinfo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Gathers system information (OS, architecture, kernel version)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upload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Upload a file to the target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download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Downloads a file from the target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search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4292E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Works  like find on Linux</a:t>
                      </a:r>
                      <a:endParaRPr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379" name="Google Shape;1379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380" name="Google Shape;138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1" name="Google Shape;138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8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Crack password hashes using John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Create malicious using msfvenom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Serve files to compromised hosts via HTTP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Run Metasploit modules through backgrounded Meterpreter sessions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	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383" name="Google Shape;1383;p89"/>
          <p:cNvSpPr/>
          <p:nvPr/>
        </p:nvSpPr>
        <p:spPr>
          <a:xfrm>
            <a:off x="407125" y="159880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89"/>
          <p:cNvSpPr/>
          <p:nvPr/>
        </p:nvSpPr>
        <p:spPr>
          <a:xfrm>
            <a:off x="407125" y="2172163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89"/>
          <p:cNvSpPr/>
          <p:nvPr/>
        </p:nvSpPr>
        <p:spPr>
          <a:xfrm>
            <a:off x="407125" y="273095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89"/>
          <p:cNvSpPr/>
          <p:nvPr/>
        </p:nvSpPr>
        <p:spPr>
          <a:xfrm>
            <a:off x="407125" y="3289725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Post-Exploitation Tactics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055" name="Google Shape;105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Attackers have many options when it comes to Post-exploitation: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7" name="Google Shape;105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5"/>
          <p:cNvSpPr txBox="1"/>
          <p:nvPr>
            <p:ph idx="3" type="body"/>
          </p:nvPr>
        </p:nvSpPr>
        <p:spPr>
          <a:xfrm>
            <a:off x="1069875" y="1167600"/>
            <a:ext cx="79719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Gather data about the compromised host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Metasploit provides a wealth of modules for post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exploitation data enumeration.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Maintain Access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Attackers leave backdoors on compromised targets so they don’t have to re-exploit targets if they loose connections.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Steal Data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Attackers will pillage / exfiltrate data like financial records, business documents, etc.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Pivot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Compromised machines with multiple network interfaces allow attackers to pivot to those other networks.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059" name="Google Shape;105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99" y="1177738"/>
            <a:ext cx="55241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00" y="2163458"/>
            <a:ext cx="696468" cy="5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12" y="3151187"/>
            <a:ext cx="469976" cy="58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411" y="4192077"/>
            <a:ext cx="696476" cy="58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Post-Exploitation Tactics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068" name="Google Shape;1068;p56"/>
          <p:cNvSpPr txBox="1"/>
          <p:nvPr>
            <p:ph idx="1" type="subTitle"/>
          </p:nvPr>
        </p:nvSpPr>
        <p:spPr>
          <a:xfrm>
            <a:off x="0" y="668250"/>
            <a:ext cx="8218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Gather Data about the </a:t>
            </a:r>
            <a:r>
              <a:rPr lang="en">
                <a:solidFill>
                  <a:schemeClr val="dk1"/>
                </a:solidFill>
              </a:rPr>
              <a:t>compromised</a:t>
            </a:r>
            <a:r>
              <a:rPr lang="en">
                <a:solidFill>
                  <a:schemeClr val="dk1"/>
                </a:solidFill>
              </a:rPr>
              <a:t> host</a:t>
            </a:r>
            <a:endParaRPr/>
          </a:p>
        </p:txBody>
      </p:sp>
      <p:sp>
        <p:nvSpPr>
          <p:cNvPr id="1069" name="Google Shape;1069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6"/>
          <p:cNvSpPr txBox="1"/>
          <p:nvPr>
            <p:ph idx="3" type="body"/>
          </p:nvPr>
        </p:nvSpPr>
        <p:spPr>
          <a:xfrm>
            <a:off x="428625" y="1201038"/>
            <a:ext cx="7666500" cy="358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Attackers need to learn as much as they can about a </a:t>
            </a:r>
            <a:r>
              <a:rPr lang="en"/>
              <a:t>compromised</a:t>
            </a:r>
            <a:r>
              <a:rPr lang="en"/>
              <a:t> host by </a:t>
            </a:r>
            <a:r>
              <a:rPr lang="en"/>
              <a:t>enumerating information from system and configuration files.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Metasploit provides a wealth of modules specifically for post-exploitation data enumeration, allowing attackers to gather information on the following: 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System information (os and kernel version, architecture)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Network information (list all attached interfaces and ip addresses)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Service information (list all services, including those only running locally)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Installed applications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User information (list all system users, such as by reading /etc/passwd on a linux machine)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Credentials (list any hashed user passwords;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072" name="Google Shape;10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125" y="3954068"/>
            <a:ext cx="861150" cy="83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Post-Exploitation Tactics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078" name="Google Shape;1078;p57"/>
          <p:cNvSpPr txBox="1"/>
          <p:nvPr>
            <p:ph idx="1" type="subTitle"/>
          </p:nvPr>
        </p:nvSpPr>
        <p:spPr>
          <a:xfrm>
            <a:off x="0" y="668250"/>
            <a:ext cx="8218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Maintain Access</a:t>
            </a:r>
            <a:endParaRPr/>
          </a:p>
        </p:txBody>
      </p:sp>
      <p:sp>
        <p:nvSpPr>
          <p:cNvPr id="1079" name="Google Shape;1079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57"/>
          <p:cNvSpPr txBox="1"/>
          <p:nvPr>
            <p:ph idx="3" type="body"/>
          </p:nvPr>
        </p:nvSpPr>
        <p:spPr>
          <a:xfrm>
            <a:off x="428625" y="1201038"/>
            <a:ext cx="7666500" cy="358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we exploit a host and lose our connection, the only way to get is back is to exploit again.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Therefore, attackers will leave </a:t>
            </a:r>
            <a:r>
              <a:rPr b="1" lang="en" sz="1800"/>
              <a:t>backdoors</a:t>
            </a:r>
            <a:r>
              <a:rPr lang="en" sz="1800"/>
              <a:t> on compromised targets, which will allow  them to easily open connections to the victim machine without having to exploit it again. 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625" y="3830359"/>
            <a:ext cx="1086050" cy="90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Post-Exploitation Tactics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088" name="Google Shape;1088;p58"/>
          <p:cNvSpPr txBox="1"/>
          <p:nvPr>
            <p:ph idx="1" type="subTitle"/>
          </p:nvPr>
        </p:nvSpPr>
        <p:spPr>
          <a:xfrm>
            <a:off x="0" y="668250"/>
            <a:ext cx="8218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Steal Data</a:t>
            </a:r>
            <a:endParaRPr/>
          </a:p>
        </p:txBody>
      </p:sp>
      <p:sp>
        <p:nvSpPr>
          <p:cNvPr id="1089" name="Google Shape;1089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58"/>
          <p:cNvSpPr txBox="1"/>
          <p:nvPr>
            <p:ph idx="3" type="body"/>
          </p:nvPr>
        </p:nvSpPr>
        <p:spPr>
          <a:xfrm>
            <a:off x="428625" y="1201038"/>
            <a:ext cx="7666500" cy="358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Stealing data is commonly called </a:t>
            </a:r>
            <a:r>
              <a:rPr b="1" lang="en" sz="1800"/>
              <a:t>data exfiltration</a:t>
            </a:r>
            <a:r>
              <a:rPr lang="en" sz="1800"/>
              <a:t> or </a:t>
            </a:r>
            <a:r>
              <a:rPr b="1" lang="en" sz="1800"/>
              <a:t>pillaging.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Attackers will look for client-specific data, such as financial records; business documents; confidential communications; etc. </a:t>
            </a:r>
            <a:endParaRPr sz="1800"/>
          </a:p>
        </p:txBody>
      </p:sp>
      <p:pic>
        <p:nvPicPr>
          <p:cNvPr id="1092" name="Google Shape;10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937" y="3598587"/>
            <a:ext cx="957000" cy="1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Post-Exploitation Tactics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098" name="Google Shape;1098;p59"/>
          <p:cNvSpPr txBox="1"/>
          <p:nvPr>
            <p:ph idx="1" type="subTitle"/>
          </p:nvPr>
        </p:nvSpPr>
        <p:spPr>
          <a:xfrm>
            <a:off x="0" y="668250"/>
            <a:ext cx="8218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Pivot </a:t>
            </a:r>
            <a:endParaRPr/>
          </a:p>
        </p:txBody>
      </p:sp>
      <p:sp>
        <p:nvSpPr>
          <p:cNvPr id="1099" name="Google Shape;109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59"/>
          <p:cNvSpPr txBox="1"/>
          <p:nvPr>
            <p:ph idx="3" type="body"/>
          </p:nvPr>
        </p:nvSpPr>
        <p:spPr>
          <a:xfrm>
            <a:off x="428625" y="1201038"/>
            <a:ext cx="7666500" cy="358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Pentesters often manage to compromise machines that have multiple network interfaces.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Each network interface attached to a machine allows it to communicate with a different subnet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Compromising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a machine with multiple networks interfaces might allow attackers to </a:t>
            </a: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</a:rPr>
              <a:t>pivot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into completely new networks. </a:t>
            </a:r>
            <a:b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</a:br>
            <a:endParaRPr sz="1800">
              <a:solidFill>
                <a:srgbClr val="24292E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This can result in the compromise of 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sensitive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internal networks that were assumed to be safe.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102" name="Google Shape;11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469" y="3955618"/>
            <a:ext cx="1073199" cy="9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Cracking Password Hashes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Password Hashes are Stored</a:t>
            </a:r>
            <a:endParaRPr/>
          </a:p>
        </p:txBody>
      </p:sp>
      <p:sp>
        <p:nvSpPr>
          <p:cNvPr id="1109" name="Google Shape;1109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A user chooses a password.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2" name="Google Shape;1112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app hashes the password and stores the hash in a database.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3" name="Google Shape;1113;p6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user enters a password to login. This submission is hashed.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6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hash is compared to the database.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5" name="Google Shape;1115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Plaintext is </a:t>
            </a:r>
            <a:r>
              <a:rPr i="1"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never stored or used.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